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9AF82-1A00-488A-BF04-A777770221F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9851C-1DE6-4AC1-8A67-80EEA2D3A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851C-1DE6-4AC1-8A67-80EEA2D3A9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181600" y="3662105"/>
            <a:ext cx="11582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39841" y="1981200"/>
            <a:ext cx="15106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1600" y="4036457"/>
            <a:ext cx="11582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RedID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181601" y="4351391"/>
            <a:ext cx="11544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Enroll, Study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339841" y="2348572"/>
            <a:ext cx="150494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Class Name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339841" y="2653372"/>
            <a:ext cx="150495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Teach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254242" y="3658781"/>
            <a:ext cx="1501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54242" y="4036517"/>
            <a:ext cx="15011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Class Room #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254242" y="4341912"/>
            <a:ext cx="15011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Provide a room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1509282"/>
            <a:ext cx="516635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Student</a:t>
            </a:r>
            <a:r>
              <a:rPr lang="en-US" sz="1600" b="1" dirty="0" smtClean="0"/>
              <a:t> (Example of Instance: </a:t>
            </a:r>
            <a:r>
              <a:rPr lang="en-US" sz="1600" b="1" dirty="0" smtClean="0">
                <a:solidFill>
                  <a:srgbClr val="FF0000"/>
                </a:solidFill>
              </a:rPr>
              <a:t>Michael</a:t>
            </a:r>
            <a:r>
              <a:rPr lang="en-US" sz="1600" b="1" dirty="0" smtClean="0"/>
              <a:t>)</a:t>
            </a:r>
          </a:p>
          <a:p>
            <a:r>
              <a:rPr lang="en-US" sz="1400" dirty="0"/>
              <a:t>Attribute: </a:t>
            </a:r>
            <a:r>
              <a:rPr lang="en-US" sz="1400" dirty="0" err="1" smtClean="0">
                <a:solidFill>
                  <a:srgbClr val="FF0000"/>
                </a:solidFill>
              </a:rPr>
              <a:t>RedID</a:t>
            </a:r>
            <a:r>
              <a:rPr lang="en-US" sz="1400" dirty="0" smtClean="0">
                <a:solidFill>
                  <a:srgbClr val="FF0000"/>
                </a:solidFill>
              </a:rPr>
              <a:t>, year, classes, email account, blackboard account, …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 smtClean="0"/>
              <a:t>Behavior: </a:t>
            </a:r>
            <a:r>
              <a:rPr lang="en-US" sz="1400" dirty="0" smtClean="0">
                <a:solidFill>
                  <a:srgbClr val="FF0000"/>
                </a:solidFill>
              </a:rPr>
              <a:t>Register, enroll, add and drop, study, </a:t>
            </a:r>
            <a:r>
              <a:rPr lang="en-US" sz="1400" dirty="0" err="1" smtClean="0">
                <a:solidFill>
                  <a:srgbClr val="FF0000"/>
                </a:solidFill>
              </a:rPr>
              <a:t>etc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Relationships: </a:t>
            </a:r>
            <a:r>
              <a:rPr lang="en-US" sz="1400" dirty="0" smtClean="0">
                <a:solidFill>
                  <a:srgbClr val="FF0000"/>
                </a:solidFill>
              </a:rPr>
              <a:t>Enroll classes, study classes</a:t>
            </a:r>
          </a:p>
          <a:p>
            <a:endParaRPr lang="en-US" sz="1400" dirty="0"/>
          </a:p>
          <a:p>
            <a:r>
              <a:rPr lang="en-US" sz="1600" b="1" dirty="0">
                <a:solidFill>
                  <a:srgbClr val="FF0000"/>
                </a:solidFill>
              </a:rPr>
              <a:t>Class</a:t>
            </a:r>
            <a:r>
              <a:rPr lang="en-US" sz="1600" b="1" dirty="0"/>
              <a:t> </a:t>
            </a:r>
            <a:r>
              <a:rPr lang="en-US" sz="1600" b="1" dirty="0" smtClean="0"/>
              <a:t>(</a:t>
            </a:r>
            <a:r>
              <a:rPr lang="en-US" sz="1600" b="1" dirty="0"/>
              <a:t>Example of </a:t>
            </a:r>
            <a:r>
              <a:rPr lang="en-US" sz="1600" b="1" dirty="0" smtClean="0"/>
              <a:t>Instance: </a:t>
            </a:r>
            <a:r>
              <a:rPr lang="en-US" sz="1600" b="1" dirty="0">
                <a:solidFill>
                  <a:srgbClr val="FF0000"/>
                </a:solidFill>
              </a:rPr>
              <a:t>GEOG 104</a:t>
            </a:r>
            <a:r>
              <a:rPr lang="en-US" sz="1600" b="1" dirty="0"/>
              <a:t>)</a:t>
            </a:r>
          </a:p>
          <a:p>
            <a:r>
              <a:rPr lang="en-US" sz="1400" dirty="0"/>
              <a:t>Attribute: </a:t>
            </a:r>
            <a:r>
              <a:rPr lang="en-US" sz="1400" dirty="0">
                <a:solidFill>
                  <a:srgbClr val="FF0000"/>
                </a:solidFill>
              </a:rPr>
              <a:t>Course code, instructor, student list,</a:t>
            </a:r>
          </a:p>
          <a:p>
            <a:r>
              <a:rPr lang="en-US" sz="1400" dirty="0"/>
              <a:t>Behavior: </a:t>
            </a:r>
            <a:r>
              <a:rPr lang="en-US" sz="1400" dirty="0" smtClean="0">
                <a:solidFill>
                  <a:srgbClr val="FF0000"/>
                </a:solidFill>
              </a:rPr>
              <a:t>Teach students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Relationships: </a:t>
            </a:r>
            <a:r>
              <a:rPr lang="en-US" sz="1400" dirty="0">
                <a:solidFill>
                  <a:srgbClr val="FF0000"/>
                </a:solidFill>
              </a:rPr>
              <a:t>Enrolled by students, use a classroom</a:t>
            </a:r>
          </a:p>
          <a:p>
            <a:endParaRPr lang="en-US" sz="1400" dirty="0" smtClean="0"/>
          </a:p>
          <a:p>
            <a:r>
              <a:rPr lang="en-US" sz="1600" b="1" dirty="0">
                <a:solidFill>
                  <a:srgbClr val="FF0000"/>
                </a:solidFill>
              </a:rPr>
              <a:t>Classroom</a:t>
            </a:r>
            <a:r>
              <a:rPr lang="en-US" sz="1600" b="1" dirty="0"/>
              <a:t> </a:t>
            </a:r>
            <a:r>
              <a:rPr lang="en-US" sz="1600" b="1" dirty="0" smtClean="0"/>
              <a:t>(</a:t>
            </a:r>
            <a:r>
              <a:rPr lang="en-US" sz="1600" b="1" dirty="0"/>
              <a:t>Example of </a:t>
            </a:r>
            <a:r>
              <a:rPr lang="en-US" sz="1600" b="1" dirty="0" smtClean="0"/>
              <a:t>Instance: </a:t>
            </a:r>
            <a:r>
              <a:rPr lang="en-US" sz="1600" b="1" dirty="0">
                <a:solidFill>
                  <a:srgbClr val="FF0000"/>
                </a:solidFill>
              </a:rPr>
              <a:t>SH-342</a:t>
            </a:r>
            <a:r>
              <a:rPr lang="en-US" sz="1600" b="1" dirty="0"/>
              <a:t>)</a:t>
            </a:r>
          </a:p>
          <a:p>
            <a:r>
              <a:rPr lang="en-US" sz="1400" dirty="0"/>
              <a:t>Attribute: </a:t>
            </a:r>
            <a:r>
              <a:rPr lang="en-US" sz="1400" dirty="0">
                <a:solidFill>
                  <a:srgbClr val="FF0000"/>
                </a:solidFill>
              </a:rPr>
              <a:t>Building name, room number, the number of desks and chairs, schedules</a:t>
            </a:r>
          </a:p>
          <a:p>
            <a:r>
              <a:rPr lang="en-US" sz="1400" dirty="0"/>
              <a:t>Behavior: </a:t>
            </a:r>
            <a:r>
              <a:rPr lang="en-US" sz="1400" dirty="0" smtClean="0">
                <a:solidFill>
                  <a:srgbClr val="FF0000"/>
                </a:solidFill>
              </a:rPr>
              <a:t>Provide a room for classes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Relationships: </a:t>
            </a:r>
            <a:r>
              <a:rPr lang="en-US" sz="1400" dirty="0">
                <a:solidFill>
                  <a:srgbClr val="FF0000"/>
                </a:solidFill>
              </a:rPr>
              <a:t>Allocated to classes</a:t>
            </a:r>
          </a:p>
          <a:p>
            <a:endParaRPr lang="en-US" sz="1400" dirty="0"/>
          </a:p>
          <a:p>
            <a:endParaRPr lang="en-US" sz="1400" dirty="0"/>
          </a:p>
        </p:txBody>
      </p:sp>
      <p:cxnSp>
        <p:nvCxnSpPr>
          <p:cNvPr id="50" name="Elbow Connector 49"/>
          <p:cNvCxnSpPr>
            <a:stCxn id="35" idx="2"/>
            <a:endCxn id="24" idx="0"/>
          </p:cNvCxnSpPr>
          <p:nvPr/>
        </p:nvCxnSpPr>
        <p:spPr>
          <a:xfrm rot="5400000">
            <a:off x="6076041" y="2645830"/>
            <a:ext cx="700956" cy="133159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endCxn id="36" idx="0"/>
          </p:cNvCxnSpPr>
          <p:nvPr/>
        </p:nvCxnSpPr>
        <p:spPr>
          <a:xfrm rot="16200000" flipH="1">
            <a:off x="7387390" y="3041359"/>
            <a:ext cx="697632" cy="5372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5501641" y="3447494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sym typeface="Wingdings" pitchFamily="2" charset="2"/>
              </a:rPr>
              <a:t></a:t>
            </a:r>
            <a:endParaRPr lang="en-US" sz="1800" dirty="0">
              <a:solidFill>
                <a:srgbClr val="3E0087"/>
              </a:solidFill>
            </a:endParaRPr>
          </a:p>
        </p:txBody>
      </p:sp>
      <p:sp>
        <p:nvSpPr>
          <p:cNvPr id="54" name="Text Box 75"/>
          <p:cNvSpPr txBox="1">
            <a:spLocks noChangeArrowheads="1"/>
          </p:cNvSpPr>
          <p:nvPr/>
        </p:nvSpPr>
        <p:spPr bwMode="auto">
          <a:xfrm>
            <a:off x="7980346" y="3398966"/>
            <a:ext cx="26449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 smtClean="0">
                <a:solidFill>
                  <a:srgbClr val="3E0087"/>
                </a:solidFill>
              </a:rPr>
              <a:t>1</a:t>
            </a:r>
            <a:endParaRPr lang="en-US" sz="1200" dirty="0">
              <a:solidFill>
                <a:srgbClr val="3E0087"/>
              </a:solidFill>
            </a:endParaRPr>
          </a:p>
        </p:txBody>
      </p: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6851650" y="2902982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sym typeface="Wingdings" pitchFamily="2" charset="2"/>
              </a:rPr>
              <a:t></a:t>
            </a:r>
            <a:endParaRPr lang="en-US" sz="1800" dirty="0">
              <a:solidFill>
                <a:srgbClr val="3E008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30826" y="2922032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sym typeface="Wingdings" pitchFamily="2" charset="2"/>
              </a:rPr>
              <a:t></a:t>
            </a:r>
            <a:endParaRPr lang="en-US" sz="1200" dirty="0">
              <a:solidFill>
                <a:srgbClr val="3E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956" y="304800"/>
            <a:ext cx="7022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an example of Object-Oriented Modeling diagram.</a:t>
            </a:r>
          </a:p>
          <a:p>
            <a:r>
              <a:rPr lang="en-US" dirty="0" smtClean="0"/>
              <a:t>To answer the second question in Unit 4, please create your own answer </a:t>
            </a:r>
          </a:p>
          <a:p>
            <a:r>
              <a:rPr lang="en-US" dirty="0" smtClean="0"/>
              <a:t>(do not use this example).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3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162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Geography</cp:lastModifiedBy>
  <cp:revision>95</cp:revision>
  <dcterms:created xsi:type="dcterms:W3CDTF">2006-08-16T00:00:00Z</dcterms:created>
  <dcterms:modified xsi:type="dcterms:W3CDTF">2012-03-06T21:56:28Z</dcterms:modified>
</cp:coreProperties>
</file>